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49" r:id="rId2"/>
    <p:sldId id="355" r:id="rId3"/>
    <p:sldId id="354" r:id="rId4"/>
    <p:sldId id="345" r:id="rId5"/>
    <p:sldId id="259" r:id="rId6"/>
    <p:sldId id="261" r:id="rId7"/>
    <p:sldId id="260" r:id="rId8"/>
    <p:sldId id="262" r:id="rId9"/>
    <p:sldId id="263" r:id="rId10"/>
    <p:sldId id="344" r:id="rId11"/>
    <p:sldId id="302" r:id="rId12"/>
    <p:sldId id="327" r:id="rId13"/>
    <p:sldId id="335" r:id="rId14"/>
    <p:sldId id="301" r:id="rId15"/>
    <p:sldId id="353" r:id="rId16"/>
    <p:sldId id="341" r:id="rId17"/>
    <p:sldId id="346" r:id="rId18"/>
    <p:sldId id="267" r:id="rId19"/>
    <p:sldId id="268" r:id="rId20"/>
    <p:sldId id="269" r:id="rId21"/>
    <p:sldId id="270" r:id="rId22"/>
    <p:sldId id="271" r:id="rId23"/>
    <p:sldId id="272" r:id="rId24"/>
    <p:sldId id="273" r:id="rId25"/>
    <p:sldId id="275" r:id="rId26"/>
    <p:sldId id="340" r:id="rId27"/>
    <p:sldId id="276" r:id="rId28"/>
    <p:sldId id="277" r:id="rId29"/>
    <p:sldId id="278" r:id="rId30"/>
    <p:sldId id="280" r:id="rId31"/>
    <p:sldId id="281" r:id="rId32"/>
    <p:sldId id="282" r:id="rId33"/>
    <p:sldId id="283" r:id="rId34"/>
    <p:sldId id="284" r:id="rId35"/>
    <p:sldId id="285" r:id="rId36"/>
    <p:sldId id="342" r:id="rId37"/>
    <p:sldId id="288" r:id="rId38"/>
    <p:sldId id="289" r:id="rId39"/>
    <p:sldId id="290" r:id="rId40"/>
    <p:sldId id="287" r:id="rId41"/>
    <p:sldId id="292" r:id="rId42"/>
    <p:sldId id="294" r:id="rId43"/>
    <p:sldId id="295" r:id="rId44"/>
    <p:sldId id="296" r:id="rId45"/>
    <p:sldId id="291" r:id="rId46"/>
    <p:sldId id="297" r:id="rId47"/>
    <p:sldId id="298" r:id="rId48"/>
    <p:sldId id="299" r:id="rId49"/>
    <p:sldId id="347" r:id="rId50"/>
    <p:sldId id="328" r:id="rId51"/>
    <p:sldId id="329" r:id="rId52"/>
    <p:sldId id="330" r:id="rId53"/>
    <p:sldId id="331" r:id="rId54"/>
    <p:sldId id="332" r:id="rId55"/>
    <p:sldId id="334" r:id="rId56"/>
    <p:sldId id="348" r:id="rId57"/>
    <p:sldId id="303" r:id="rId58"/>
    <p:sldId id="338" r:id="rId59"/>
    <p:sldId id="304" r:id="rId60"/>
    <p:sldId id="305" r:id="rId61"/>
    <p:sldId id="306" r:id="rId62"/>
    <p:sldId id="337" r:id="rId63"/>
    <p:sldId id="307" r:id="rId64"/>
    <p:sldId id="308" r:id="rId65"/>
    <p:sldId id="309" r:id="rId66"/>
    <p:sldId id="350" r:id="rId67"/>
    <p:sldId id="256" r:id="rId68"/>
    <p:sldId id="351" r:id="rId69"/>
    <p:sldId id="352" r:id="rId7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66FF99"/>
    <a:srgbClr val="00FF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8" autoAdjust="0"/>
    <p:restoredTop sz="94669" autoAdjust="0"/>
  </p:normalViewPr>
  <p:slideViewPr>
    <p:cSldViewPr>
      <p:cViewPr>
        <p:scale>
          <a:sx n="77" d="100"/>
          <a:sy n="77" d="100"/>
        </p:scale>
        <p:origin x="-228" y="-204"/>
      </p:cViewPr>
      <p:guideLst>
        <p:guide orient="horz" pos="2160"/>
        <p:guide pos="2880"/>
      </p:guideLst>
    </p:cSldViewPr>
  </p:slideViewPr>
  <p:outlineViewPr>
    <p:cViewPr>
      <p:scale>
        <a:sx n="33" d="100"/>
        <a:sy n="33" d="100"/>
      </p:scale>
      <p:origin x="0" y="8586"/>
    </p:cViewPr>
  </p:outlineViewPr>
  <p:notesTextViewPr>
    <p:cViewPr>
      <p:scale>
        <a:sx n="1" d="1"/>
        <a:sy n="1" d="1"/>
      </p:scale>
      <p:origin x="0" y="0"/>
    </p:cViewPr>
  </p:notesTextViewPr>
  <p:notesViewPr>
    <p:cSldViewPr>
      <p:cViewPr varScale="1">
        <p:scale>
          <a:sx n="68" d="100"/>
          <a:sy n="68" d="100"/>
        </p:scale>
        <p:origin x="-3276"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6BA0E24-B3FE-4AE4-883E-20F998937232}" type="datetimeFigureOut">
              <a:rPr lang="en-US" smtClean="0"/>
              <a:t>11/1/2017</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769131C-3576-4447-A134-78937CAAF63C}" type="slidenum">
              <a:rPr lang="en-US" smtClean="0"/>
              <a:t>‹#›</a:t>
            </a:fld>
            <a:endParaRPr lang="en-US"/>
          </a:p>
        </p:txBody>
      </p:sp>
    </p:spTree>
    <p:extLst>
      <p:ext uri="{BB962C8B-B14F-4D97-AF65-F5344CB8AC3E}">
        <p14:creationId xmlns:p14="http://schemas.microsoft.com/office/powerpoint/2010/main" val="1824739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73DE88A2-7121-49D7-A268-44C9C8A7FDA3}" type="datetimeFigureOut">
              <a:rPr lang="en-US" smtClean="0"/>
              <a:t>11/1/2017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6216F399-1483-424A-9588-A0CB653545CC}" type="slidenum">
              <a:rPr lang="en-US" smtClean="0"/>
              <a:t>‹#›</a:t>
            </a:fld>
            <a:endParaRPr lang="en-US"/>
          </a:p>
        </p:txBody>
      </p:sp>
    </p:spTree>
    <p:extLst>
      <p:ext uri="{BB962C8B-B14F-4D97-AF65-F5344CB8AC3E}">
        <p14:creationId xmlns:p14="http://schemas.microsoft.com/office/powerpoint/2010/main" val="262830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6F399-1483-424A-9588-A0CB653545CC}" type="slidenum">
              <a:rPr lang="en-US" smtClean="0"/>
              <a:t>1</a:t>
            </a:fld>
            <a:endParaRPr lang="en-US"/>
          </a:p>
        </p:txBody>
      </p:sp>
    </p:spTree>
    <p:extLst>
      <p:ext uri="{BB962C8B-B14F-4D97-AF65-F5344CB8AC3E}">
        <p14:creationId xmlns:p14="http://schemas.microsoft.com/office/powerpoint/2010/main" val="347601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216F399-1483-424A-9588-A0CB653545CC}" type="slidenum">
              <a:rPr lang="en-US" smtClean="0"/>
              <a:t>3</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422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F399-1483-424A-9588-A0CB653545CC}" type="slidenum">
              <a:rPr lang="en-US" smtClean="0"/>
              <a:t>56</a:t>
            </a:fld>
            <a:endParaRPr lang="en-US"/>
          </a:p>
        </p:txBody>
      </p:sp>
    </p:spTree>
    <p:extLst>
      <p:ext uri="{BB962C8B-B14F-4D97-AF65-F5344CB8AC3E}">
        <p14:creationId xmlns:p14="http://schemas.microsoft.com/office/powerpoint/2010/main" val="209524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2A750A-9A33-4DE1-BD85-2C49F13AC13D}"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2997109335"/>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A750A-9A33-4DE1-BD85-2C49F13AC13D}"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1807239067"/>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A750A-9A33-4DE1-BD85-2C49F13AC13D}"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4183198193"/>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A750A-9A33-4DE1-BD85-2C49F13AC13D}"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791312970"/>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2A750A-9A33-4DE1-BD85-2C49F13AC13D}"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1481928263"/>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2A750A-9A33-4DE1-BD85-2C49F13AC13D}"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3822052110"/>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2A750A-9A33-4DE1-BD85-2C49F13AC13D}" type="datetimeFigureOut">
              <a:rPr lang="en-US" smtClean="0"/>
              <a:t>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2637200313"/>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2A750A-9A33-4DE1-BD85-2C49F13AC13D}" type="datetimeFigureOut">
              <a:rPr lang="en-US" smtClean="0"/>
              <a:t>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4212415679"/>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A750A-9A33-4DE1-BD85-2C49F13AC13D}" type="datetimeFigureOut">
              <a:rPr lang="en-US" smtClean="0"/>
              <a:t>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3714640351"/>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A750A-9A33-4DE1-BD85-2C49F13AC13D}"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783425512"/>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A750A-9A33-4DE1-BD85-2C49F13AC13D}"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BB466-4A05-48EA-B02A-A1B2E5FFBC79}" type="slidenum">
              <a:rPr lang="en-US" smtClean="0"/>
              <a:t>‹#›</a:t>
            </a:fld>
            <a:endParaRPr lang="en-US"/>
          </a:p>
        </p:txBody>
      </p:sp>
    </p:spTree>
    <p:extLst>
      <p:ext uri="{BB962C8B-B14F-4D97-AF65-F5344CB8AC3E}">
        <p14:creationId xmlns:p14="http://schemas.microsoft.com/office/powerpoint/2010/main" val="2340683107"/>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00">
            <a:alpha val="7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A750A-9A33-4DE1-BD85-2C49F13AC13D}" type="datetimeFigureOut">
              <a:rPr lang="en-US" smtClean="0"/>
              <a:t>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BB466-4A05-48EA-B02A-A1B2E5FFBC79}" type="slidenum">
              <a:rPr lang="en-US" smtClean="0"/>
              <a:t>‹#›</a:t>
            </a:fld>
            <a:endParaRPr lang="en-US"/>
          </a:p>
        </p:txBody>
      </p:sp>
    </p:spTree>
    <p:extLst>
      <p:ext uri="{BB962C8B-B14F-4D97-AF65-F5344CB8AC3E}">
        <p14:creationId xmlns:p14="http://schemas.microsoft.com/office/powerpoint/2010/main" val="1311139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JPG"/><Relationship Id="rId5" Type="http://schemas.microsoft.com/office/2007/relationships/hdphoto" Target="../media/hdphoto7.wdp"/><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609600"/>
            <a:ext cx="4329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7450" y="2362200"/>
            <a:ext cx="5035550" cy="4133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687" y="533400"/>
            <a:ext cx="1890713"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4866382"/>
            <a:ext cx="3352800" cy="584775"/>
          </a:xfrm>
          <a:prstGeom prst="rect">
            <a:avLst/>
          </a:prstGeom>
          <a:noFill/>
        </p:spPr>
        <p:txBody>
          <a:bodyPr wrap="square" rtlCol="0">
            <a:spAutoFit/>
          </a:bodyPr>
          <a:lstStyle/>
          <a:p>
            <a:pPr algn="ctr"/>
            <a:r>
              <a:rPr lang="en-US" sz="1600" dirty="0" smtClean="0">
                <a:latin typeface="Century Schoolbook" panose="02040604050505020304" pitchFamily="18" charset="0"/>
              </a:rPr>
              <a:t>Sponsored by:</a:t>
            </a:r>
          </a:p>
          <a:p>
            <a:pPr algn="ctr"/>
            <a:r>
              <a:rPr lang="en-US" sz="1600" dirty="0" smtClean="0">
                <a:latin typeface="Century Schoolbook" panose="02040604050505020304" pitchFamily="18" charset="0"/>
              </a:rPr>
              <a:t>The Center for Life </a:t>
            </a:r>
            <a:r>
              <a:rPr lang="en-US" sz="1600" dirty="0" smtClean="0">
                <a:latin typeface="Century Schoolbook" panose="02040604050505020304" pitchFamily="18" charset="0"/>
              </a:rPr>
              <a:t>Experience</a:t>
            </a:r>
            <a:endParaRPr lang="en-US" sz="1600" dirty="0">
              <a:latin typeface="Century Schoolbook" panose="02040604050505020304" pitchFamily="18" charset="0"/>
            </a:endParaRPr>
          </a:p>
        </p:txBody>
      </p:sp>
      <p:pic>
        <p:nvPicPr>
          <p:cNvPr id="2" name="Celine Dion - Come to Me Lyric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0"/>
            <a:ext cx="609600" cy="609600"/>
          </a:xfrm>
          <a:prstGeom prst="rect">
            <a:avLst/>
          </a:prstGeom>
        </p:spPr>
      </p:pic>
    </p:spTree>
    <p:extLst>
      <p:ext uri="{BB962C8B-B14F-4D97-AF65-F5344CB8AC3E}">
        <p14:creationId xmlns:p14="http://schemas.microsoft.com/office/powerpoint/2010/main" val="4102995462"/>
      </p:ext>
    </p:extLst>
  </p:cSld>
  <p:clrMapOvr>
    <a:masterClrMapping/>
  </p:clrMapOvr>
  <mc:AlternateContent xmlns:mc="http://schemas.openxmlformats.org/markup-compatibility/2006" xmlns:p14="http://schemas.microsoft.com/office/powerpoint/2010/main">
    <mc:Choice Requires="p14">
      <p:transition spd="slow" p14:dur="2000" advClick="0" advTm="8000">
        <p14:ferris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7500" lnSpcReduction="20000"/>
          </a:bodyPr>
          <a:lstStyle/>
          <a:p>
            <a:pPr marL="0" indent="0" algn="ctr">
              <a:buNone/>
            </a:pPr>
            <a:r>
              <a:rPr lang="en-US" sz="6600" u="sng" dirty="0" smtClean="0">
                <a:latin typeface="Century Schoolbook" panose="02040604050505020304" pitchFamily="18" charset="0"/>
              </a:rPr>
              <a:t>Parent’s Education</a:t>
            </a:r>
          </a:p>
          <a:p>
            <a:pPr marL="0" indent="0" algn="ctr">
              <a:buNone/>
            </a:pPr>
            <a:r>
              <a:rPr lang="en-US" sz="6600" dirty="0" smtClean="0">
                <a:latin typeface="Century Schoolbook" panose="02040604050505020304" pitchFamily="18" charset="0"/>
              </a:rPr>
              <a:t>While the children spend time with their mentors, the parents and families have a special time for learning about the impact of grief and loss on their children and themselves.</a:t>
            </a:r>
            <a:endParaRPr lang="en-US" sz="6600" dirty="0">
              <a:latin typeface="Century Schoolbook" panose="02040604050505020304" pitchFamily="18" charset="0"/>
            </a:endParaRPr>
          </a:p>
        </p:txBody>
      </p:sp>
    </p:spTree>
    <p:extLst>
      <p:ext uri="{BB962C8B-B14F-4D97-AF65-F5344CB8AC3E}">
        <p14:creationId xmlns:p14="http://schemas.microsoft.com/office/powerpoint/2010/main" val="27516416"/>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MG_0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310" y="503903"/>
            <a:ext cx="7937090" cy="5949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20444"/>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IMG_23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0999"/>
            <a:ext cx="8128000" cy="609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83692"/>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IMG_2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381000"/>
            <a:ext cx="8128000"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218824"/>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MG_01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90525"/>
            <a:ext cx="4557712" cy="6076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39925"/>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186934"/>
            <a:ext cx="8991600" cy="4524315"/>
          </a:xfrm>
          <a:prstGeom prst="rect">
            <a:avLst/>
          </a:prstGeom>
          <a:noFill/>
        </p:spPr>
        <p:txBody>
          <a:bodyPr wrap="square" rtlCol="0">
            <a:spAutoFit/>
          </a:bodyPr>
          <a:lstStyle/>
          <a:p>
            <a:pPr algn="ctr"/>
            <a:r>
              <a:rPr lang="en-US" sz="7200" dirty="0" smtClean="0">
                <a:latin typeface="Century Schoolbook" panose="02040604050505020304" pitchFamily="18" charset="0"/>
              </a:rPr>
              <a:t>The first annual “Healing Kid’s Hearts Retreat” begins…</a:t>
            </a:r>
            <a:endParaRPr lang="en-US" sz="7200" dirty="0">
              <a:latin typeface="Century Schoolbook" panose="02040604050505020304" pitchFamily="18" charset="0"/>
            </a:endParaRPr>
          </a:p>
        </p:txBody>
      </p:sp>
    </p:spTree>
    <p:extLst>
      <p:ext uri="{BB962C8B-B14F-4D97-AF65-F5344CB8AC3E}">
        <p14:creationId xmlns:p14="http://schemas.microsoft.com/office/powerpoint/2010/main" val="2709523531"/>
      </p:ext>
    </p:extLst>
  </p:cSld>
  <p:clrMapOvr>
    <a:masterClrMapping/>
  </p:clrMapOvr>
  <mc:AlternateContent xmlns:mc="http://schemas.openxmlformats.org/markup-compatibility/2006" xmlns:p14="http://schemas.microsoft.com/office/powerpoint/2010/main">
    <mc:Choice Requires="p14">
      <p:transition spd="slow" p14:dur="2000" advClick="0" advTm="5000">
        <p14:ferris dir="l"/>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8046721"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678269"/>
            <a:ext cx="7741921" cy="830997"/>
          </a:xfrm>
          <a:prstGeom prst="rect">
            <a:avLst/>
          </a:prstGeom>
          <a:noFill/>
        </p:spPr>
        <p:txBody>
          <a:bodyPr wrap="square" rtlCol="0">
            <a:spAutoFit/>
          </a:bodyPr>
          <a:lstStyle/>
          <a:p>
            <a:pPr algn="ctr"/>
            <a:r>
              <a:rPr lang="en-US" sz="2400" dirty="0" smtClean="0">
                <a:latin typeface="Century Schoolbook" panose="02040604050505020304" pitchFamily="18" charset="0"/>
              </a:rPr>
              <a:t>Children and their retreat mentors getting acquainted at the start of the retreat.</a:t>
            </a:r>
            <a:endParaRPr lang="en-US" sz="2400" dirty="0">
              <a:latin typeface="Century Schoolbook" panose="02040604050505020304" pitchFamily="18" charset="0"/>
            </a:endParaRPr>
          </a:p>
        </p:txBody>
      </p:sp>
      <p:sp>
        <p:nvSpPr>
          <p:cNvPr id="3" name="TextBox 2"/>
          <p:cNvSpPr txBox="1"/>
          <p:nvPr/>
        </p:nvSpPr>
        <p:spPr>
          <a:xfrm>
            <a:off x="533400" y="228600"/>
            <a:ext cx="8077200" cy="1200329"/>
          </a:xfrm>
          <a:prstGeom prst="rect">
            <a:avLst/>
          </a:prstGeom>
          <a:noFill/>
        </p:spPr>
        <p:txBody>
          <a:bodyPr wrap="square" rtlCol="0">
            <a:spAutoFit/>
          </a:bodyPr>
          <a:lstStyle/>
          <a:p>
            <a:pPr algn="ctr"/>
            <a:r>
              <a:rPr lang="en-US" sz="3600" dirty="0" smtClean="0">
                <a:latin typeface="Century Schoolbook" panose="02040604050505020304" pitchFamily="18" charset="0"/>
              </a:rPr>
              <a:t>The day begins with an ice breaker activity.</a:t>
            </a:r>
            <a:endParaRPr lang="en-US" sz="3600" dirty="0">
              <a:latin typeface="Century Schoolbook" panose="02040604050505020304" pitchFamily="18" charset="0"/>
            </a:endParaRPr>
          </a:p>
        </p:txBody>
      </p:sp>
    </p:spTree>
    <p:extLst>
      <p:ext uri="{BB962C8B-B14F-4D97-AF65-F5344CB8AC3E}">
        <p14:creationId xmlns:p14="http://schemas.microsoft.com/office/powerpoint/2010/main" val="439698820"/>
      </p:ext>
    </p:extLst>
  </p:cSld>
  <p:clrMapOvr>
    <a:masterClrMapping/>
  </p:clrMapOvr>
  <mc:AlternateContent xmlns:mc="http://schemas.openxmlformats.org/markup-compatibility/2006" xmlns:p14="http://schemas.microsoft.com/office/powerpoint/2010/main">
    <mc:Choice Requires="p14">
      <p:transition spd="slow" p14:dur="2000" advClick="0" advTm="6000">
        <p14:ferris dir="l"/>
      </p:transition>
    </mc:Choice>
    <mc:Fallback xmlns="">
      <p:transition spd="slow" advClick="0"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77500" lnSpcReduction="20000"/>
          </a:bodyPr>
          <a:lstStyle/>
          <a:p>
            <a:pPr marL="0" indent="0" algn="ctr">
              <a:buNone/>
            </a:pPr>
            <a:r>
              <a:rPr lang="en-US" sz="6600" dirty="0" smtClean="0">
                <a:latin typeface="Century Schoolbook" panose="02040604050505020304" pitchFamily="18" charset="0"/>
              </a:rPr>
              <a:t>After getting acquainted, the children and their mentors preserve and share special memories as they make:</a:t>
            </a:r>
          </a:p>
          <a:p>
            <a:pPr algn="ctr"/>
            <a:r>
              <a:rPr lang="en-US" sz="6600" dirty="0" smtClean="0">
                <a:latin typeface="Century Schoolbook" panose="02040604050505020304" pitchFamily="18" charset="0"/>
              </a:rPr>
              <a:t> Memory boxes</a:t>
            </a:r>
          </a:p>
          <a:p>
            <a:pPr algn="ctr"/>
            <a:r>
              <a:rPr lang="en-US" sz="6600" dirty="0" smtClean="0">
                <a:latin typeface="Century Schoolbook" panose="02040604050505020304" pitchFamily="18" charset="0"/>
              </a:rPr>
              <a:t>Scrapbook pages</a:t>
            </a:r>
          </a:p>
          <a:p>
            <a:pPr algn="ctr"/>
            <a:r>
              <a:rPr lang="en-US" sz="6600" dirty="0" smtClean="0">
                <a:latin typeface="Century Schoolbook" panose="02040604050505020304" pitchFamily="18" charset="0"/>
              </a:rPr>
              <a:t>Ornaments</a:t>
            </a:r>
          </a:p>
        </p:txBody>
      </p:sp>
    </p:spTree>
    <p:extLst>
      <p:ext uri="{BB962C8B-B14F-4D97-AF65-F5344CB8AC3E}">
        <p14:creationId xmlns:p14="http://schemas.microsoft.com/office/powerpoint/2010/main" val="2226052834"/>
      </p:ext>
    </p:extLst>
  </p:cSld>
  <p:clrMapOvr>
    <a:masterClrMapping/>
  </p:clrMapOvr>
  <mc:AlternateContent xmlns:mc="http://schemas.openxmlformats.org/markup-compatibility/2006" xmlns:p14="http://schemas.microsoft.com/office/powerpoint/2010/main">
    <mc:Choice Requires="p14">
      <p:transition spd="slow" p14:dur="2000" advClick="0" advTm="9000">
        <p14:ferris dir="l"/>
      </p:transition>
    </mc:Choice>
    <mc:Fallback xmlns="">
      <p:transition spd="slow" advClick="0" advTm="9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MG_0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81000"/>
            <a:ext cx="8047567" cy="6035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02411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MG_0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799"/>
            <a:ext cx="8229600" cy="6172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5660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059504"/>
      </p:ext>
    </p:extLst>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MG_01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8150"/>
            <a:ext cx="8153400" cy="611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31519"/>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MG_0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286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12251"/>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MG_0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35963" cy="6251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22205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MG_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14337"/>
            <a:ext cx="8039100" cy="602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1737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MG_0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153400" cy="611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57195"/>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MG_0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81000"/>
            <a:ext cx="8026400" cy="60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63271"/>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71" y="457200"/>
            <a:ext cx="7116529"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2139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MG_0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699"/>
            <a:ext cx="8382000" cy="6286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4080"/>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MG_01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7" y="319299"/>
            <a:ext cx="8259763" cy="6194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5328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MG_0118.JPG"/>
          <p:cNvPicPr>
            <a:picLocks noChangeAspect="1" noChangeArrowheads="1"/>
          </p:cNvPicPr>
          <p:nvPr/>
        </p:nvPicPr>
        <p:blipFill rotWithShape="1">
          <a:blip r:embed="rId2">
            <a:extLst>
              <a:ext uri="{28A0092B-C50C-407E-A947-70E740481C1C}">
                <a14:useLocalDpi xmlns:a14="http://schemas.microsoft.com/office/drawing/2010/main" val="0"/>
              </a:ext>
            </a:extLst>
          </a:blip>
          <a:srcRect l="27791"/>
          <a:stretch/>
        </p:blipFill>
        <p:spPr bwMode="auto">
          <a:xfrm>
            <a:off x="1401233" y="152400"/>
            <a:ext cx="6294967" cy="6538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49022"/>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458200" cy="5816977"/>
          </a:xfrm>
          <a:prstGeom prst="rect">
            <a:avLst/>
          </a:prstGeom>
          <a:noFill/>
        </p:spPr>
        <p:txBody>
          <a:bodyPr wrap="square" rtlCol="0">
            <a:spAutoFit/>
          </a:bodyPr>
          <a:lstStyle/>
          <a:p>
            <a:pPr algn="ctr"/>
            <a:r>
              <a:rPr lang="en-US" sz="2800" dirty="0" smtClean="0">
                <a:latin typeface="Century Schoolbook" panose="02040604050505020304" pitchFamily="18" charset="0"/>
              </a:rPr>
              <a:t>“Healing Kid’s Hearts Retreat” is a time to help children who have suffered the loss of a loved one to learn about, embrace, and cope with grief as they move forward in their journey of healing. </a:t>
            </a:r>
            <a:endParaRPr lang="en-US" sz="2800" dirty="0">
              <a:latin typeface="Century Schoolbook" panose="02040604050505020304" pitchFamily="18" charset="0"/>
            </a:endParaRPr>
          </a:p>
          <a:p>
            <a:pPr algn="ctr"/>
            <a:r>
              <a:rPr lang="en-US" sz="2800" dirty="0" smtClean="0">
                <a:latin typeface="Century Schoolbook" panose="02040604050505020304" pitchFamily="18" charset="0"/>
              </a:rPr>
              <a:t>Trained community volunteers and professionals guide the children through a variety of activities to help them learn that there is no right way to grieve and heal from the loss. These volunteers  listen and support the children as they explore their feelings and connect with other children who are experiencing other losses.</a:t>
            </a:r>
          </a:p>
          <a:p>
            <a:pPr algn="ctr"/>
            <a:endParaRPr lang="en-US" sz="2800" dirty="0" smtClean="0">
              <a:latin typeface="Century Schoolbook" panose="02040604050505020304" pitchFamily="18" charset="0"/>
            </a:endParaRPr>
          </a:p>
          <a:p>
            <a:pPr algn="ctr"/>
            <a:r>
              <a:rPr lang="en-US" sz="3600" b="1" dirty="0" smtClean="0">
                <a:latin typeface="Century Schoolbook" panose="02040604050505020304" pitchFamily="18" charset="0"/>
              </a:rPr>
              <a:t>So here’s how it comes together…</a:t>
            </a:r>
            <a:endParaRPr lang="en-US" sz="3600" b="1" dirty="0">
              <a:latin typeface="Century Schoolbook" panose="02040604050505020304" pitchFamily="18" charset="0"/>
            </a:endParaRPr>
          </a:p>
        </p:txBody>
      </p:sp>
    </p:spTree>
    <p:extLst>
      <p:ext uri="{BB962C8B-B14F-4D97-AF65-F5344CB8AC3E}">
        <p14:creationId xmlns:p14="http://schemas.microsoft.com/office/powerpoint/2010/main" val="2823637076"/>
      </p:ext>
    </p:extLst>
  </p:cSld>
  <p:clrMapOvr>
    <a:masterClrMapping/>
  </p:clrMapOvr>
  <mc:AlternateContent xmlns:mc="http://schemas.openxmlformats.org/markup-compatibility/2006" xmlns:p14="http://schemas.microsoft.com/office/powerpoint/2010/main">
    <mc:Choice Requires="p14">
      <p:transition spd="slow" p14:dur="2000" advClick="0" advTm="20000">
        <p14:ferris dir="l"/>
      </p:transition>
    </mc:Choice>
    <mc:Fallback xmlns="">
      <p:transition spd="slow" advClick="0" advTm="2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MG_0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81000"/>
            <a:ext cx="5866888" cy="4400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66576"/>
            <a:ext cx="4572000" cy="327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728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MG_01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67" y="267500"/>
            <a:ext cx="5302855" cy="3977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1" name="Picture 3" descr="F:\IMG_0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819400"/>
            <a:ext cx="5196522" cy="3897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40359"/>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MG_01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68313"/>
            <a:ext cx="8011583" cy="6008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40565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MG_0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18" y="360164"/>
            <a:ext cx="8183563" cy="6137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52658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MG_0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3198"/>
            <a:ext cx="609600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23" name="Picture 3" descr="F:\IMG_0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733800"/>
            <a:ext cx="3687762" cy="2765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75831"/>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MG_012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58" t="13193" r="12580"/>
          <a:stretch/>
        </p:blipFill>
        <p:spPr bwMode="auto">
          <a:xfrm rot="16200000">
            <a:off x="1436867" y="373625"/>
            <a:ext cx="6285018" cy="6110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00077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3181" y="244145"/>
            <a:ext cx="4156219" cy="6232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88852"/>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MG_0131.JPG"/>
          <p:cNvPicPr>
            <a:picLocks noChangeAspect="1" noChangeArrowheads="1"/>
          </p:cNvPicPr>
          <p:nvPr/>
        </p:nvPicPr>
        <p:blipFill rotWithShape="1">
          <a:blip r:embed="rId2">
            <a:extLst>
              <a:ext uri="{28A0092B-C50C-407E-A947-70E740481C1C}">
                <a14:useLocalDpi xmlns:a14="http://schemas.microsoft.com/office/drawing/2010/main" val="0"/>
              </a:ext>
            </a:extLst>
          </a:blip>
          <a:srcRect l="7136" t="12740" b="20866"/>
          <a:stretch/>
        </p:blipFill>
        <p:spPr bwMode="auto">
          <a:xfrm>
            <a:off x="838200" y="304800"/>
            <a:ext cx="7453671" cy="3996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4343400"/>
            <a:ext cx="7301271" cy="2554545"/>
          </a:xfrm>
          <a:prstGeom prst="rect">
            <a:avLst/>
          </a:prstGeom>
          <a:noFill/>
        </p:spPr>
        <p:txBody>
          <a:bodyPr wrap="square" rtlCol="0">
            <a:spAutoFit/>
          </a:bodyPr>
          <a:lstStyle/>
          <a:p>
            <a:pPr algn="ctr"/>
            <a:r>
              <a:rPr lang="en-US" sz="3200" dirty="0" smtClean="0">
                <a:latin typeface="Century Schoolbook" panose="02040604050505020304" pitchFamily="18" charset="0"/>
              </a:rPr>
              <a:t>Through making a scrapbook page with pictures brought from home of their loved one, the children have another opportunity to share the stories of their loves ones.</a:t>
            </a:r>
            <a:endParaRPr lang="en-US" sz="3200" dirty="0">
              <a:latin typeface="Century Schoolbook" panose="02040604050505020304" pitchFamily="18" charset="0"/>
            </a:endParaRPr>
          </a:p>
        </p:txBody>
      </p:sp>
    </p:spTree>
    <p:extLst>
      <p:ext uri="{BB962C8B-B14F-4D97-AF65-F5344CB8AC3E}">
        <p14:creationId xmlns:p14="http://schemas.microsoft.com/office/powerpoint/2010/main" val="2290960816"/>
      </p:ext>
    </p:extLst>
  </p:cSld>
  <p:clrMapOvr>
    <a:masterClrMapping/>
  </p:clrMapOvr>
  <mc:AlternateContent xmlns:mc="http://schemas.openxmlformats.org/markup-compatibility/2006" xmlns:p14="http://schemas.microsoft.com/office/powerpoint/2010/main">
    <mc:Choice Requires="p14">
      <p:transition spd="slow" p14:dur="2000" advClick="0" advTm="6000">
        <p14:ferris dir="l"/>
      </p:transition>
    </mc:Choice>
    <mc:Fallback xmlns="">
      <p:transition spd="slow" advClick="0" advTm="6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MG_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924800" cy="594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4044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MG_0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8360834" cy="6270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49215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410200"/>
          </a:xfrm>
        </p:spPr>
        <p:txBody>
          <a:bodyPr>
            <a:noAutofit/>
          </a:bodyPr>
          <a:lstStyle/>
          <a:p>
            <a:pPr marL="0" indent="0" algn="ctr">
              <a:buNone/>
            </a:pPr>
            <a:r>
              <a:rPr lang="en-US" sz="4800" u="sng" dirty="0" smtClean="0">
                <a:latin typeface="Century Schoolbook" panose="02040604050505020304" pitchFamily="18" charset="0"/>
              </a:rPr>
              <a:t>Volunteer Training</a:t>
            </a:r>
          </a:p>
          <a:p>
            <a:pPr marL="0" indent="0" algn="ctr">
              <a:buNone/>
            </a:pPr>
            <a:r>
              <a:rPr lang="en-US" sz="4800" dirty="0" smtClean="0">
                <a:latin typeface="Century Schoolbook" panose="02040604050505020304" pitchFamily="18" charset="0"/>
              </a:rPr>
              <a:t>A week prior to the retreat, dedicated adults spend a morning preparing and learning how to help and support children and their families.</a:t>
            </a:r>
            <a:endParaRPr lang="en-US" sz="4800" dirty="0">
              <a:latin typeface="Century Schoolbook" panose="02040604050505020304" pitchFamily="18" charset="0"/>
            </a:endParaRPr>
          </a:p>
        </p:txBody>
      </p:sp>
    </p:spTree>
    <p:extLst>
      <p:ext uri="{BB962C8B-B14F-4D97-AF65-F5344CB8AC3E}">
        <p14:creationId xmlns:p14="http://schemas.microsoft.com/office/powerpoint/2010/main" val="627843637"/>
      </p:ext>
    </p:extLst>
  </p:cSld>
  <p:clrMapOvr>
    <a:masterClrMapping/>
  </p:clrMapOvr>
  <mc:AlternateContent xmlns:mc="http://schemas.openxmlformats.org/markup-compatibility/2006" xmlns:p14="http://schemas.microsoft.com/office/powerpoint/2010/main">
    <mc:Choice Requires="p14">
      <p:transition spd="slow" p14:dur="2000" advClick="0" advTm="9000">
        <p14:ferris dir="l"/>
      </p:transition>
    </mc:Choice>
    <mc:Fallback xmlns="">
      <p:transition spd="slow" advClick="0" advTm="9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MG_0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1109"/>
            <a:ext cx="8336122" cy="6252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9190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MG_01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340519"/>
            <a:ext cx="8181975" cy="6136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7939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MG_0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58200" cy="634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79179"/>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MG_0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04800"/>
            <a:ext cx="8293100" cy="621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1126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MG_0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04800"/>
            <a:ext cx="8331200" cy="6248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15505"/>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MG_0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81000"/>
            <a:ext cx="6451600" cy="483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 y="5334000"/>
            <a:ext cx="9220200" cy="1384995"/>
          </a:xfrm>
          <a:prstGeom prst="rect">
            <a:avLst/>
          </a:prstGeom>
          <a:noFill/>
        </p:spPr>
        <p:txBody>
          <a:bodyPr wrap="square" rtlCol="0">
            <a:spAutoFit/>
          </a:bodyPr>
          <a:lstStyle/>
          <a:p>
            <a:pPr algn="ctr"/>
            <a:r>
              <a:rPr lang="en-US" sz="2800" dirty="0" smtClean="0">
                <a:latin typeface="Century Schoolbook" panose="02040604050505020304" pitchFamily="18" charset="0"/>
              </a:rPr>
              <a:t>Some of the children express their grief and loss through creative activities such as </a:t>
            </a:r>
          </a:p>
          <a:p>
            <a:pPr algn="ctr"/>
            <a:r>
              <a:rPr lang="en-US" sz="2800" dirty="0" smtClean="0">
                <a:latin typeface="Century Schoolbook" panose="02040604050505020304" pitchFamily="18" charset="0"/>
              </a:rPr>
              <a:t>free-hand drawing.</a:t>
            </a:r>
            <a:endParaRPr lang="en-US" sz="2800" dirty="0">
              <a:latin typeface="Century Schoolbook" panose="02040604050505020304" pitchFamily="18" charset="0"/>
            </a:endParaRPr>
          </a:p>
        </p:txBody>
      </p:sp>
    </p:spTree>
    <p:extLst>
      <p:ext uri="{BB962C8B-B14F-4D97-AF65-F5344CB8AC3E}">
        <p14:creationId xmlns:p14="http://schemas.microsoft.com/office/powerpoint/2010/main" val="3771299022"/>
      </p:ext>
    </p:extLst>
  </p:cSld>
  <p:clrMapOvr>
    <a:masterClrMapping/>
  </p:clrMapOvr>
  <mc:AlternateContent xmlns:mc="http://schemas.openxmlformats.org/markup-compatibility/2006" xmlns:p14="http://schemas.microsoft.com/office/powerpoint/2010/main">
    <mc:Choice Requires="p14">
      <p:transition spd="slow" p14:dur="2000" advClick="0" advTm="6000">
        <p14:ferris dir="l"/>
      </p:transition>
    </mc:Choice>
    <mc:Fallback xmlns="">
      <p:transition spd="slow" advClick="0" advTm="6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MG_014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04800" y="228600"/>
            <a:ext cx="2819400" cy="375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035" name="Picture 3" descr="F:\IMG_014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29000" y="2693430"/>
            <a:ext cx="5334000" cy="4000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2800" y="228600"/>
            <a:ext cx="5486400" cy="2308324"/>
          </a:xfrm>
          <a:prstGeom prst="rect">
            <a:avLst/>
          </a:prstGeom>
          <a:noFill/>
        </p:spPr>
        <p:txBody>
          <a:bodyPr wrap="square" rtlCol="0">
            <a:spAutoFit/>
          </a:bodyPr>
          <a:lstStyle/>
          <a:p>
            <a:pPr algn="ctr"/>
            <a:r>
              <a:rPr lang="en-US" sz="2400" dirty="0" smtClean="0">
                <a:latin typeface="Century Schoolbook" panose="02040604050505020304" pitchFamily="18" charset="0"/>
              </a:rPr>
              <a:t>The children also make an ornament to take home to put on the family Christmas Tree to remember and honor their loved one that are especially missed during the </a:t>
            </a:r>
          </a:p>
          <a:p>
            <a:pPr algn="ctr"/>
            <a:r>
              <a:rPr lang="en-US" sz="2400" dirty="0" smtClean="0">
                <a:latin typeface="Century Schoolbook" panose="02040604050505020304" pitchFamily="18" charset="0"/>
              </a:rPr>
              <a:t>holiday season.</a:t>
            </a:r>
            <a:endParaRPr lang="en-US" sz="2400" dirty="0">
              <a:latin typeface="Century Schoolbook" panose="02040604050505020304" pitchFamily="18" charset="0"/>
            </a:endParaRPr>
          </a:p>
        </p:txBody>
      </p:sp>
    </p:spTree>
    <p:extLst>
      <p:ext uri="{BB962C8B-B14F-4D97-AF65-F5344CB8AC3E}">
        <p14:creationId xmlns:p14="http://schemas.microsoft.com/office/powerpoint/2010/main" val="1303456072"/>
      </p:ext>
    </p:extLst>
  </p:cSld>
  <p:clrMapOvr>
    <a:masterClrMapping/>
  </p:clrMapOvr>
  <mc:AlternateContent xmlns:mc="http://schemas.openxmlformats.org/markup-compatibility/2006" xmlns:p14="http://schemas.microsoft.com/office/powerpoint/2010/main">
    <mc:Choice Requires="p14">
      <p:transition spd="slow" p14:dur="2000" advClick="0" advTm="6000">
        <p14:ferris dir="l"/>
      </p:transition>
    </mc:Choice>
    <mc:Fallback xmlns="">
      <p:transition spd="slow" advClick="0" advTm="6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MG_01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3850"/>
            <a:ext cx="8305800" cy="622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53762"/>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MG_01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7" y="533400"/>
            <a:ext cx="6945313" cy="520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710493"/>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fontScale="70000" lnSpcReduction="20000"/>
          </a:bodyPr>
          <a:lstStyle/>
          <a:p>
            <a:pPr marL="0" indent="0" algn="ctr">
              <a:buNone/>
            </a:pPr>
            <a:r>
              <a:rPr lang="en-US" sz="6600" u="sng" dirty="0" smtClean="0">
                <a:latin typeface="Century Schoolbook" panose="02040604050505020304" pitchFamily="18" charset="0"/>
              </a:rPr>
              <a:t>Lunch</a:t>
            </a:r>
          </a:p>
          <a:p>
            <a:pPr marL="0" indent="0" algn="ctr">
              <a:buNone/>
            </a:pPr>
            <a:r>
              <a:rPr lang="en-US" sz="6600" dirty="0" smtClean="0">
                <a:latin typeface="Century Schoolbook" panose="02040604050505020304" pitchFamily="18" charset="0"/>
              </a:rPr>
              <a:t> </a:t>
            </a:r>
          </a:p>
          <a:p>
            <a:pPr marL="0" indent="0" algn="ctr">
              <a:buNone/>
            </a:pPr>
            <a:r>
              <a:rPr lang="en-US" sz="6600" dirty="0" smtClean="0">
                <a:latin typeface="Century Schoolbook" panose="02040604050505020304" pitchFamily="18" charset="0"/>
              </a:rPr>
              <a:t>A time for children, parents, mentors, and volunteers to make new friends and share special stories.</a:t>
            </a:r>
            <a:endParaRPr lang="en-US" sz="6600" dirty="0">
              <a:latin typeface="Century Schoolbook" panose="02040604050505020304" pitchFamily="18" charset="0"/>
            </a:endParaRPr>
          </a:p>
        </p:txBody>
      </p:sp>
    </p:spTree>
    <p:extLst>
      <p:ext uri="{BB962C8B-B14F-4D97-AF65-F5344CB8AC3E}">
        <p14:creationId xmlns:p14="http://schemas.microsoft.com/office/powerpoint/2010/main" val="919036624"/>
      </p:ext>
    </p:extLst>
  </p:cSld>
  <p:clrMapOvr>
    <a:masterClrMapping/>
  </p:clrMapOvr>
  <mc:AlternateContent xmlns:mc="http://schemas.openxmlformats.org/markup-compatibility/2006" xmlns:p14="http://schemas.microsoft.com/office/powerpoint/2010/main">
    <mc:Choice Requires="p14">
      <p:transition spd="slow" p14:dur="2000" advClick="0" advTm="7000">
        <p14:ferris dir="l"/>
      </p:transition>
    </mc:Choice>
    <mc:Fallback xmlns="">
      <p:transition spd="slow"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MG_36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37614" y="1147896"/>
            <a:ext cx="6177490" cy="4633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726679"/>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MG_2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04800"/>
            <a:ext cx="8128000"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5916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MG_2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99" y="304799"/>
            <a:ext cx="8128001" cy="609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9524"/>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IMG_2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128001"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458974"/>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MG_2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128000"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5920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IMG_2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228599"/>
            <a:ext cx="8128000" cy="609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75558"/>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IMG_2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381000"/>
            <a:ext cx="8128000" cy="609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30071"/>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0000" lnSpcReduction="20000"/>
          </a:bodyPr>
          <a:lstStyle/>
          <a:p>
            <a:pPr marL="0" indent="0" algn="ctr">
              <a:buNone/>
            </a:pPr>
            <a:r>
              <a:rPr lang="en-US" sz="6600" u="sng" dirty="0" smtClean="0">
                <a:latin typeface="Century Schoolbook" panose="02040604050505020304" pitchFamily="18" charset="0"/>
              </a:rPr>
              <a:t>Balloon Launch</a:t>
            </a:r>
          </a:p>
          <a:p>
            <a:pPr marL="0" indent="0" algn="ctr">
              <a:buNone/>
            </a:pPr>
            <a:r>
              <a:rPr lang="en-US" sz="6600" dirty="0" smtClean="0">
                <a:latin typeface="Century Schoolbook" panose="02040604050505020304" pitchFamily="18" charset="0"/>
              </a:rPr>
              <a:t>A time for letting go of feelings of loss, celebrating the lives of those they love, and taking with them new found friendships brings a positive conclusion to the Retreat for the children, families, and volunteers.</a:t>
            </a:r>
            <a:endParaRPr lang="en-US" sz="6600" dirty="0">
              <a:latin typeface="Century Schoolbook" panose="02040604050505020304" pitchFamily="18" charset="0"/>
            </a:endParaRPr>
          </a:p>
        </p:txBody>
      </p:sp>
    </p:spTree>
    <p:extLst>
      <p:ext uri="{BB962C8B-B14F-4D97-AF65-F5344CB8AC3E}">
        <p14:creationId xmlns:p14="http://schemas.microsoft.com/office/powerpoint/2010/main" val="749531273"/>
      </p:ext>
    </p:extLst>
  </p:cSld>
  <p:clrMapOvr>
    <a:masterClrMapping/>
  </p:clrMapOvr>
  <mc:AlternateContent xmlns:mc="http://schemas.openxmlformats.org/markup-compatibility/2006" xmlns:p14="http://schemas.microsoft.com/office/powerpoint/2010/main">
    <mc:Choice Requires="p14">
      <p:transition spd="slow" p14:dur="2000" advClick="0" advTm="7000">
        <p14:ferris dir="l"/>
      </p:transition>
    </mc:Choice>
    <mc:Fallback xmlns="">
      <p:transition spd="slow" advClick="0"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MG_01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
            <a:ext cx="41148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155" name="Picture 3" descr="F:\IMG_0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2294" y="3200399"/>
            <a:ext cx="2560487" cy="3413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Elizabeth Mitchell - You Are My Sunshine lyric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5286" y="21771"/>
            <a:ext cx="609600" cy="609600"/>
          </a:xfrm>
          <a:prstGeom prst="rect">
            <a:avLst/>
          </a:prstGeom>
        </p:spPr>
      </p:pic>
    </p:spTree>
    <p:extLst>
      <p:ext uri="{BB962C8B-B14F-4D97-AF65-F5344CB8AC3E}">
        <p14:creationId xmlns:p14="http://schemas.microsoft.com/office/powerpoint/2010/main" val="3592957817"/>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04800"/>
            <a:ext cx="7467600" cy="6124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6541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MG_01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9" y="457200"/>
            <a:ext cx="7823201"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8824"/>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MG_3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64673" y="1207473"/>
            <a:ext cx="5848145" cy="4386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99153"/>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MG_0166.JPG"/>
          <p:cNvPicPr>
            <a:picLocks noChangeAspect="1" noChangeArrowheads="1"/>
          </p:cNvPicPr>
          <p:nvPr/>
        </p:nvPicPr>
        <p:blipFill rotWithShape="1">
          <a:blip r:embed="rId2">
            <a:extLst>
              <a:ext uri="{28A0092B-C50C-407E-A947-70E740481C1C}">
                <a14:useLocalDpi xmlns:a14="http://schemas.microsoft.com/office/drawing/2010/main" val="0"/>
              </a:ext>
            </a:extLst>
          </a:blip>
          <a:srcRect b="19515"/>
          <a:stretch/>
        </p:blipFill>
        <p:spPr bwMode="auto">
          <a:xfrm>
            <a:off x="255306" y="838200"/>
            <a:ext cx="8583894"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605216"/>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IMG_0168.JPG"/>
          <p:cNvPicPr>
            <a:picLocks noChangeAspect="1" noChangeArrowheads="1"/>
          </p:cNvPicPr>
          <p:nvPr/>
        </p:nvPicPr>
        <p:blipFill rotWithShape="1">
          <a:blip r:embed="rId2">
            <a:extLst>
              <a:ext uri="{28A0092B-C50C-407E-A947-70E740481C1C}">
                <a14:useLocalDpi xmlns:a14="http://schemas.microsoft.com/office/drawing/2010/main" val="0"/>
              </a:ext>
            </a:extLst>
          </a:blip>
          <a:srcRect b="17605"/>
          <a:stretch/>
        </p:blipFill>
        <p:spPr bwMode="auto">
          <a:xfrm>
            <a:off x="457200" y="908166"/>
            <a:ext cx="8271713" cy="5111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818491"/>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534400" cy="568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5370"/>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MG_01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723" b="6109"/>
          <a:stretch/>
        </p:blipFill>
        <p:spPr bwMode="auto">
          <a:xfrm>
            <a:off x="335280" y="285135"/>
            <a:ext cx="6446520" cy="560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251" name="Picture 3" descr="F:\IMG_01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148" r="5607"/>
          <a:stretch/>
        </p:blipFill>
        <p:spPr bwMode="auto">
          <a:xfrm>
            <a:off x="5257800" y="3733800"/>
            <a:ext cx="3581400" cy="2876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37596"/>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MG_017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8637" y="376084"/>
            <a:ext cx="8081963" cy="6061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852279"/>
      </p:ext>
    </p:extLst>
  </p:cSld>
  <p:clrMapOvr>
    <a:masterClrMapping/>
  </p:clrMapOvr>
  <mc:AlternateContent xmlns:mc="http://schemas.openxmlformats.org/markup-compatibility/2006" xmlns:p14="http://schemas.microsoft.com/office/powerpoint/2010/main">
    <mc:Choice Requires="p14">
      <p:transition spd="slow" p14:dur="2000" advClick="0" advTm="1500">
        <p14:ferris dir="l"/>
      </p:transition>
    </mc:Choice>
    <mc:Fallback xmlns="">
      <p:transition spd="slow" advClick="0" advTm="15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MG_017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900" y="381000"/>
            <a:ext cx="8140700" cy="6105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504330"/>
      </p:ext>
    </p:extLst>
  </p:cSld>
  <p:clrMapOvr>
    <a:masterClrMapping/>
  </p:clrMapOvr>
  <mc:AlternateContent xmlns:mc="http://schemas.openxmlformats.org/markup-compatibility/2006" xmlns:p14="http://schemas.microsoft.com/office/powerpoint/2010/main">
    <mc:Choice Requires="p14">
      <p:transition spd="slow" p14:dur="2000" advClick="0" advTm="3000">
        <p14:ferris dir="l"/>
      </p:transition>
    </mc:Choice>
    <mc:Fallback xmlns="">
      <p:transition spd="slow" advClick="0" advTm="3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839" t="29047"/>
          <a:stretch/>
        </p:blipFill>
        <p:spPr>
          <a:xfrm>
            <a:off x="381000" y="3962400"/>
            <a:ext cx="3436375" cy="243181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463"/>
          <a:stretch/>
        </p:blipFill>
        <p:spPr>
          <a:xfrm>
            <a:off x="4038600" y="3710062"/>
            <a:ext cx="2438399" cy="27078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0161" r="9798"/>
          <a:stretch/>
        </p:blipFill>
        <p:spPr>
          <a:xfrm>
            <a:off x="381000" y="380999"/>
            <a:ext cx="3124200" cy="334543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352800" y="761999"/>
            <a:ext cx="3048000" cy="22860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19800" y="228600"/>
            <a:ext cx="3048000" cy="6494085"/>
          </a:xfrm>
          <a:prstGeom prst="rect">
            <a:avLst/>
          </a:prstGeom>
          <a:noFill/>
        </p:spPr>
        <p:txBody>
          <a:bodyPr wrap="square" rtlCol="0">
            <a:spAutoFit/>
          </a:bodyPr>
          <a:lstStyle/>
          <a:p>
            <a:pPr algn="r"/>
            <a:r>
              <a:rPr lang="en-US" sz="3200" dirty="0" smtClean="0">
                <a:latin typeface="Century Schoolbook" panose="02040604050505020304" pitchFamily="18" charset="0"/>
              </a:rPr>
              <a:t>Thank you </a:t>
            </a:r>
            <a:r>
              <a:rPr lang="en-US" sz="3200" b="1" dirty="0" smtClean="0">
                <a:latin typeface="Century Schoolbook" panose="02040604050505020304" pitchFamily="18" charset="0"/>
              </a:rPr>
              <a:t>Karen, Doris, Linda, </a:t>
            </a:r>
            <a:r>
              <a:rPr lang="en-US" sz="3200" dirty="0" smtClean="0">
                <a:latin typeface="Century Schoolbook" panose="02040604050505020304" pitchFamily="18" charset="0"/>
              </a:rPr>
              <a:t>and </a:t>
            </a:r>
            <a:r>
              <a:rPr lang="en-US" sz="3200" b="1" dirty="0" smtClean="0">
                <a:latin typeface="Century Schoolbook" panose="02040604050505020304" pitchFamily="18" charset="0"/>
              </a:rPr>
              <a:t>Deb</a:t>
            </a:r>
            <a:r>
              <a:rPr lang="en-US" sz="3200" dirty="0" smtClean="0">
                <a:latin typeface="Century Schoolbook" panose="02040604050505020304" pitchFamily="18" charset="0"/>
              </a:rPr>
              <a:t> for making a dream come true through volunteering your time, talents, and caring</a:t>
            </a:r>
          </a:p>
          <a:p>
            <a:pPr algn="r"/>
            <a:r>
              <a:rPr lang="en-US" sz="3200" dirty="0" smtClean="0">
                <a:latin typeface="Century Schoolbook" panose="02040604050505020304" pitchFamily="18" charset="0"/>
              </a:rPr>
              <a:t> for our children.</a:t>
            </a:r>
            <a:endParaRPr lang="en-US" sz="3200" dirty="0">
              <a:latin typeface="Century Schoolbook" panose="02040604050505020304" pitchFamily="18" charset="0"/>
            </a:endParaRPr>
          </a:p>
        </p:txBody>
      </p:sp>
    </p:spTree>
    <p:extLst>
      <p:ext uri="{BB962C8B-B14F-4D97-AF65-F5344CB8AC3E}">
        <p14:creationId xmlns:p14="http://schemas.microsoft.com/office/powerpoint/2010/main" val="1093908265"/>
      </p:ext>
    </p:extLst>
  </p:cSld>
  <p:clrMapOvr>
    <a:masterClrMapping/>
  </p:clrMapOvr>
  <mc:AlternateContent xmlns:mc="http://schemas.openxmlformats.org/markup-compatibility/2006" xmlns:p14="http://schemas.microsoft.com/office/powerpoint/2010/main">
    <mc:Choice Requires="p14">
      <p:transition spd="slow" p14:dur="2000" advClick="0" advTm="9000">
        <p14:ferris dir="l"/>
      </p:transition>
    </mc:Choice>
    <mc:Fallback xmlns="">
      <p:transition spd="slow" advClick="0" advTm="9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MG_009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7129" r="11938"/>
          <a:stretch/>
        </p:blipFill>
        <p:spPr bwMode="auto">
          <a:xfrm>
            <a:off x="3581400" y="662419"/>
            <a:ext cx="5213556" cy="5509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529" y="457200"/>
            <a:ext cx="3352800" cy="6001643"/>
          </a:xfrm>
          <a:prstGeom prst="rect">
            <a:avLst/>
          </a:prstGeom>
          <a:noFill/>
        </p:spPr>
        <p:txBody>
          <a:bodyPr wrap="square" rtlCol="0">
            <a:spAutoFit/>
          </a:bodyPr>
          <a:lstStyle/>
          <a:p>
            <a:pPr algn="ctr"/>
            <a:r>
              <a:rPr lang="en-US" sz="2400" dirty="0" smtClean="0">
                <a:latin typeface="Century Schoolbook" panose="02040604050505020304" pitchFamily="18" charset="0"/>
              </a:rPr>
              <a:t>Thanks to </a:t>
            </a:r>
            <a:r>
              <a:rPr lang="en-US" sz="2400" b="1" dirty="0" smtClean="0">
                <a:latin typeface="Century Schoolbook" panose="02040604050505020304" pitchFamily="18" charset="0"/>
              </a:rPr>
              <a:t>Myrna Jordan, MSW and Ann Leiker, LBSW, MS</a:t>
            </a:r>
          </a:p>
          <a:p>
            <a:pPr algn="ctr"/>
            <a:r>
              <a:rPr lang="en-US" sz="2400" dirty="0" smtClean="0">
                <a:latin typeface="Century Schoolbook" panose="02040604050505020304" pitchFamily="18" charset="0"/>
              </a:rPr>
              <a:t>Executive Director of Center for Life </a:t>
            </a:r>
            <a:r>
              <a:rPr lang="en-US" sz="2400" dirty="0" smtClean="0">
                <a:latin typeface="Century Schoolbook" panose="02040604050505020304" pitchFamily="18" charset="0"/>
              </a:rPr>
              <a:t>Experience </a:t>
            </a:r>
            <a:r>
              <a:rPr lang="en-US" sz="2400" dirty="0" smtClean="0">
                <a:latin typeface="Century Schoolbook" panose="02040604050505020304" pitchFamily="18" charset="0"/>
              </a:rPr>
              <a:t>for bringing their professional expertise, knowledge  and hearts for children and their families experiencing loss and grief to the planning of “Healing Kid’s Hearts.”</a:t>
            </a:r>
            <a:endParaRPr lang="en-US" sz="2400" dirty="0">
              <a:latin typeface="Century Schoolbook" panose="02040604050505020304" pitchFamily="18" charset="0"/>
            </a:endParaRPr>
          </a:p>
        </p:txBody>
      </p:sp>
    </p:spTree>
    <p:extLst>
      <p:ext uri="{BB962C8B-B14F-4D97-AF65-F5344CB8AC3E}">
        <p14:creationId xmlns:p14="http://schemas.microsoft.com/office/powerpoint/2010/main" val="4184113474"/>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Heart 2"/>
          <p:cNvSpPr/>
          <p:nvPr/>
        </p:nvSpPr>
        <p:spPr>
          <a:xfrm rot="482643">
            <a:off x="1023461" y="784001"/>
            <a:ext cx="6934200" cy="5463309"/>
          </a:xfrm>
          <a:prstGeom prst="heart">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p:cNvSpPr/>
          <p:nvPr/>
        </p:nvSpPr>
        <p:spPr>
          <a:xfrm rot="482643">
            <a:off x="426160" y="4472082"/>
            <a:ext cx="2424545" cy="1905000"/>
          </a:xfrm>
          <a:prstGeom prst="heart">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57400" y="2090678"/>
            <a:ext cx="5257800" cy="2862322"/>
          </a:xfrm>
          <a:prstGeom prst="rect">
            <a:avLst/>
          </a:prstGeom>
          <a:noFill/>
        </p:spPr>
        <p:txBody>
          <a:bodyPr wrap="square" rtlCol="0">
            <a:spAutoFit/>
          </a:bodyPr>
          <a:lstStyle/>
          <a:p>
            <a:pPr algn="ctr"/>
            <a:r>
              <a:rPr lang="en-US" sz="3600" dirty="0" smtClean="0">
                <a:solidFill>
                  <a:srgbClr val="00CC00"/>
                </a:solidFill>
                <a:latin typeface="Century Schoolbook" panose="02040604050505020304" pitchFamily="18" charset="0"/>
              </a:rPr>
              <a:t>A special “Thank You” to all who supported this first annual “Healing Kid’s Hearts Retreat”</a:t>
            </a:r>
            <a:endParaRPr lang="en-US" sz="3600" dirty="0">
              <a:solidFill>
                <a:srgbClr val="00CC00"/>
              </a:solidFill>
              <a:latin typeface="Century Schoolbook" panose="02040604050505020304" pitchFamily="18" charset="0"/>
            </a:endParaRPr>
          </a:p>
        </p:txBody>
      </p:sp>
    </p:spTree>
    <p:extLst>
      <p:ext uri="{BB962C8B-B14F-4D97-AF65-F5344CB8AC3E}">
        <p14:creationId xmlns:p14="http://schemas.microsoft.com/office/powerpoint/2010/main" val="534972191"/>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p:val>
                                            <p:fltVal val="0"/>
                                          </p:val>
                                        </p:tav>
                                        <p:tav tm="100000">
                                          <p:val>
                                            <p:strVal val="#ppt_w"/>
                                          </p:val>
                                        </p:tav>
                                      </p:tavLst>
                                    </p:anim>
                                    <p:anim calcmode="lin" valueType="num">
                                      <p:cBhvr>
                                        <p:cTn id="13" dur="5000" fill="hold"/>
                                        <p:tgtEl>
                                          <p:spTgt spid="4"/>
                                        </p:tgtEl>
                                        <p:attrNameLst>
                                          <p:attrName>ppt_h</p:attrName>
                                        </p:attrNameLst>
                                      </p:cBhvr>
                                      <p:tavLst>
                                        <p:tav tm="0">
                                          <p:val>
                                            <p:fltVal val="0"/>
                                          </p:val>
                                        </p:tav>
                                        <p:tav tm="100000">
                                          <p:val>
                                            <p:strVal val="#ppt_h"/>
                                          </p:val>
                                        </p:tav>
                                      </p:tavLst>
                                    </p:anim>
                                    <p:animEffect transition="in" filter="fade">
                                      <p:cBhvr>
                                        <p:cTn id="14"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1003314"/>
            <a:ext cx="8920843" cy="5262979"/>
          </a:xfrm>
          <a:prstGeom prst="rect">
            <a:avLst/>
          </a:prstGeom>
          <a:noFill/>
        </p:spPr>
        <p:txBody>
          <a:bodyPr wrap="square" rtlCol="0">
            <a:spAutoFit/>
          </a:bodyPr>
          <a:lstStyle/>
          <a:p>
            <a:pPr algn="ctr"/>
            <a:r>
              <a:rPr lang="en-US" sz="4800" dirty="0" smtClean="0">
                <a:solidFill>
                  <a:srgbClr val="00CC00"/>
                </a:solidFill>
                <a:latin typeface="Century Schoolbook" panose="02040604050505020304" pitchFamily="18" charset="0"/>
              </a:rPr>
              <a:t>For information about the next “Healing Kid’s Hearts Retreat”, you may contact </a:t>
            </a:r>
            <a:r>
              <a:rPr lang="en-US" sz="4800" b="1" dirty="0" smtClean="0">
                <a:solidFill>
                  <a:srgbClr val="00CC00"/>
                </a:solidFill>
                <a:latin typeface="Century Schoolbook" panose="02040604050505020304" pitchFamily="18" charset="0"/>
              </a:rPr>
              <a:t>Ann Leiker </a:t>
            </a:r>
            <a:r>
              <a:rPr lang="en-US" sz="4800" dirty="0" smtClean="0">
                <a:solidFill>
                  <a:srgbClr val="00CC00"/>
                </a:solidFill>
                <a:latin typeface="Century Schoolbook" panose="02040604050505020304" pitchFamily="18" charset="0"/>
              </a:rPr>
              <a:t>at </a:t>
            </a:r>
            <a:endParaRPr lang="en-US" sz="4800" dirty="0" smtClean="0">
              <a:solidFill>
                <a:srgbClr val="00CC00"/>
              </a:solidFill>
              <a:latin typeface="Century Schoolbook" panose="02040604050505020304" pitchFamily="18" charset="0"/>
            </a:endParaRPr>
          </a:p>
          <a:p>
            <a:pPr algn="ctr"/>
            <a:r>
              <a:rPr lang="en-US" sz="4800" dirty="0" smtClean="0">
                <a:solidFill>
                  <a:srgbClr val="00CC00"/>
                </a:solidFill>
                <a:latin typeface="Century Schoolbook" panose="02040604050505020304" pitchFamily="18" charset="0"/>
              </a:rPr>
              <a:t>The </a:t>
            </a:r>
            <a:r>
              <a:rPr lang="en-US" sz="4800" dirty="0" smtClean="0">
                <a:solidFill>
                  <a:srgbClr val="00CC00"/>
                </a:solidFill>
                <a:latin typeface="Century Schoolbook" panose="02040604050505020304" pitchFamily="18" charset="0"/>
              </a:rPr>
              <a:t>Center for </a:t>
            </a:r>
            <a:r>
              <a:rPr lang="en-US" sz="4800" dirty="0" smtClean="0">
                <a:solidFill>
                  <a:srgbClr val="00CC00"/>
                </a:solidFill>
                <a:latin typeface="Century Schoolbook" panose="02040604050505020304" pitchFamily="18" charset="0"/>
              </a:rPr>
              <a:t>Life Experience </a:t>
            </a:r>
            <a:r>
              <a:rPr lang="en-US" sz="4800" dirty="0" smtClean="0">
                <a:solidFill>
                  <a:srgbClr val="00CC00"/>
                </a:solidFill>
                <a:latin typeface="Century Schoolbook" panose="02040604050505020304" pitchFamily="18" charset="0"/>
              </a:rPr>
              <a:t>at </a:t>
            </a:r>
            <a:endParaRPr lang="en-US" sz="4800" dirty="0" smtClean="0">
              <a:solidFill>
                <a:srgbClr val="00CC00"/>
              </a:solidFill>
              <a:latin typeface="Century Schoolbook" panose="02040604050505020304" pitchFamily="18" charset="0"/>
            </a:endParaRPr>
          </a:p>
          <a:p>
            <a:pPr algn="ctr"/>
            <a:r>
              <a:rPr lang="en-US" sz="4800" dirty="0" smtClean="0">
                <a:solidFill>
                  <a:srgbClr val="00CC00"/>
                </a:solidFill>
                <a:latin typeface="Century Schoolbook" panose="02040604050505020304" pitchFamily="18" charset="0"/>
              </a:rPr>
              <a:t>785-259-6859</a:t>
            </a:r>
            <a:r>
              <a:rPr lang="en-US" sz="4800" dirty="0" smtClean="0">
                <a:solidFill>
                  <a:srgbClr val="00CC00"/>
                </a:solidFill>
                <a:latin typeface="Century Schoolbook" panose="02040604050505020304" pitchFamily="18" charset="0"/>
              </a:rPr>
              <a:t>.</a:t>
            </a:r>
            <a:endParaRPr lang="en-US" sz="4800" dirty="0">
              <a:solidFill>
                <a:srgbClr val="00CC00"/>
              </a:solidFill>
              <a:latin typeface="Century Schoolbook" panose="02040604050505020304" pitchFamily="18" charset="0"/>
            </a:endParaRPr>
          </a:p>
        </p:txBody>
      </p:sp>
    </p:spTree>
    <p:extLst>
      <p:ext uri="{BB962C8B-B14F-4D97-AF65-F5344CB8AC3E}">
        <p14:creationId xmlns:p14="http://schemas.microsoft.com/office/powerpoint/2010/main" val="3653465977"/>
      </p:ext>
    </p:extLst>
  </p:cSld>
  <p:clrMapOvr>
    <a:masterClrMapping/>
  </p:clrMapOvr>
  <mc:AlternateContent xmlns:mc="http://schemas.openxmlformats.org/markup-compatibility/2006" xmlns:p14="http://schemas.microsoft.com/office/powerpoint/2010/main">
    <mc:Choice Requires="p14">
      <p:transition spd="slow" p14:dur="2000" advClick="0" advTm="20000">
        <p14:ferris dir="l"/>
      </p:transition>
    </mc:Choice>
    <mc:Fallback xmlns="">
      <p:transition spd="slow" advClick="0" advTm="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MG_36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84590" y="1264973"/>
            <a:ext cx="5852583" cy="438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77986"/>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MG_360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612004" y="1154439"/>
            <a:ext cx="5919992" cy="443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896148"/>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MG_360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656821" y="1265237"/>
            <a:ext cx="5770033" cy="432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934426"/>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496</Words>
  <Application>Microsoft Office PowerPoint</Application>
  <PresentationFormat>On-screen Show (4:3)</PresentationFormat>
  <Paragraphs>38</Paragraphs>
  <Slides>69</Slides>
  <Notes>3</Notes>
  <HiddenSlides>0</HiddenSlides>
  <MMClips>2</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60</cp:revision>
  <cp:lastPrinted>2016-10-12T20:14:15Z</cp:lastPrinted>
  <dcterms:created xsi:type="dcterms:W3CDTF">2016-10-05T20:16:14Z</dcterms:created>
  <dcterms:modified xsi:type="dcterms:W3CDTF">2017-11-01T16:20:59Z</dcterms:modified>
</cp:coreProperties>
</file>